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82D9E-6C67-44C2-A9D0-9D36102399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B8641D-A172-43BC-9BFC-C977277AC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2F7C2F-0AA4-4943-B043-BAFDFCB5E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4E4CA-C17A-4E83-ABCF-0698B5BAD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E9FCD-779A-443E-AEDF-2FAEB077A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DD31-EE12-44B1-B6F5-6E24BCC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4C1033-9DB1-4B41-9C6A-05676A9C5F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D54C8-9EA6-4DF2-A729-FE4D97034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4876D-627C-4A4A-8F20-7ACA58281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29C55-3081-40FE-942E-AC1FB8425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3AF058-4E40-4EC4-856D-A39B3F6FB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4506D-9765-4ED7-8C4D-843CF7C787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C7C03D-7D93-4176-9F16-E3E02E5DD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61732-BBDA-49ED-90BB-E231B934C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890C-22CD-4249-8DB2-417DD5CF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01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51479-AC0B-4266-AD63-298333DC8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9711-B6AF-467B-BF2F-F959CD172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F6EE-20A8-493A-A11A-B621985F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2FA26-A333-40F9-8B0F-1FA52341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957A1-1539-465B-9F22-6E30A0484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3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DAD9-4B30-4115-92E6-29A60B638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94C3B-0748-4B24-8BB7-FEE4F42B61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B19DF-F9C8-430E-B92E-A314031BB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8CA82-36F1-41F5-806D-21A298903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7BFA-6976-4340-B9FE-2E22F9B3B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66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BADF-8BD5-4B13-84F2-23FD22AC5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5B7A1-F32A-462E-A0F9-8A22B927EC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4E416B-F2E9-4FBC-ABF8-534BBE80A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3A6C9D-1B46-4BE3-93E3-6C451FC84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6752A-F35F-45F4-8091-0424729C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E75F91-0BF6-4CF4-8724-512079F6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91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93F05-796E-4DA9-9E83-3BCB46943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0295B-78A6-4129-97F1-D487BDF8E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338D2-1E8F-415B-9637-04887C17E9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15987B-A4C7-4031-B21B-7117B5B9E5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36213-3167-4790-AEDB-F2C0E7031D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F292DB-5F92-4CDB-94F2-B5373334A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D4FE81-F96A-45FF-8DE9-F7EE20527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9511D5-A014-4D3C-87F8-E8B256AFB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21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1B7C2-A145-4BB7-A779-3EFED0ED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7CC276-A342-4EC9-B3E9-DA06A54B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F0985B-A1D9-4BB5-99AF-806A023DE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4CF0F4-7463-4961-BEF1-7A347F5E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668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00F6FA-6F00-4BE6-A333-4E8932F3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7D4BBA-C118-44BA-B685-845ED73F5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4F93B-ECA2-4CD6-8F73-5A69B379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6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29B4E-F04E-4F5D-A335-88E98CFC9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6A4A7-D04D-46B5-A942-C0E74DE20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82456-37C5-48E1-A677-2E443CA3F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73A6-7969-4FCA-A478-F9832B369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A8699C-4FDB-4EF9-B07D-97D5548C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E7666-3AE5-47B6-BB9F-FE793C647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885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A3371-1B03-4365-92F7-DB7F28F23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773EDD-D260-4E0D-9317-C3F6A214ED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4BC2DB-4760-4B66-802E-862F40F0A5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3A909-18DB-4444-9474-46A8FCA20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D15F77-886D-41CB-8A05-D97150E5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1360AE-64F3-4995-B362-EFEDF997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50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D70901-5A0B-4FF6-B8DC-63EBADECE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92543-C4D3-4832-A77E-1E6F6A22F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389D7-F02E-4C99-971D-2F7F4F322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E302-7CC3-422F-BBEC-F75931567BC8}" type="datetimeFigureOut">
              <a:rPr lang="en-US" smtClean="0"/>
              <a:t>4/11/2022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3AB73C-B63E-457F-AA10-C4EF65702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052C6-BAF9-427B-9CB6-D7D457CCE6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CB28F-D80F-4ACE-A7C2-320B6896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40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ctangle 211">
            <a:extLst>
              <a:ext uri="{FF2B5EF4-FFF2-40B4-BE49-F238E27FC236}">
                <a16:creationId xmlns:a16="http://schemas.microsoft.com/office/drawing/2014/main" id="{2B3595EF-0220-42F8-AC7C-2B605F8C838D}"/>
              </a:ext>
            </a:extLst>
          </p:cNvPr>
          <p:cNvSpPr/>
          <p:nvPr/>
        </p:nvSpPr>
        <p:spPr>
          <a:xfrm>
            <a:off x="235974" y="4670325"/>
            <a:ext cx="4766131" cy="1767452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C4C84DF1-D06D-4021-910C-90D0CCD205E3}"/>
              </a:ext>
            </a:extLst>
          </p:cNvPr>
          <p:cNvSpPr/>
          <p:nvPr/>
        </p:nvSpPr>
        <p:spPr>
          <a:xfrm>
            <a:off x="5083276" y="3534991"/>
            <a:ext cx="6617632" cy="24342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7415201-DBB2-46AA-8A1E-F736B6869E79}"/>
              </a:ext>
            </a:extLst>
          </p:cNvPr>
          <p:cNvSpPr/>
          <p:nvPr/>
        </p:nvSpPr>
        <p:spPr>
          <a:xfrm>
            <a:off x="0" y="1014004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BE4881C-BB37-46E8-99DE-9ACA9A81D130}"/>
              </a:ext>
            </a:extLst>
          </p:cNvPr>
          <p:cNvSpPr txBox="1">
            <a:spLocks/>
          </p:cNvSpPr>
          <p:nvPr/>
        </p:nvSpPr>
        <p:spPr>
          <a:xfrm>
            <a:off x="0" y="135743"/>
            <a:ext cx="12192000" cy="64717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Berlin Sans FB Demi" panose="020E0802020502020306" pitchFamily="34" charset="0"/>
              </a:rPr>
              <a:t>PLANT SHACMAN (WSM)</a:t>
            </a:r>
          </a:p>
          <a:p>
            <a:pPr algn="ctr"/>
            <a:r>
              <a:rPr lang="en-US" sz="18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ORG CHART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E59F4A-9B1D-4309-A815-71028AC11549}"/>
              </a:ext>
            </a:extLst>
          </p:cNvPr>
          <p:cNvSpPr/>
          <p:nvPr/>
        </p:nvSpPr>
        <p:spPr>
          <a:xfrm>
            <a:off x="6331976" y="2040403"/>
            <a:ext cx="2114460" cy="477281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>
                <a:ln w="0"/>
                <a:solidFill>
                  <a:schemeClr val="tx1"/>
                </a:solidFill>
                <a:latin typeface="+mj-lt"/>
              </a:rPr>
              <a:t>PLANT  SUPERINTENDENT</a:t>
            </a:r>
          </a:p>
          <a:p>
            <a:pPr algn="ctr"/>
            <a:r>
              <a:rPr lang="en-US" sz="1200" b="1" dirty="0" err="1">
                <a:ln w="0"/>
                <a:solidFill>
                  <a:schemeClr val="tx1"/>
                </a:solidFill>
                <a:latin typeface="+mj-lt"/>
              </a:rPr>
              <a:t>Gunarto</a:t>
            </a:r>
            <a:endParaRPr lang="en-US" sz="1200" b="1" dirty="0">
              <a:ln w="0"/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4687920-AC64-41FC-82DF-C8E0F781402E}"/>
              </a:ext>
            </a:extLst>
          </p:cNvPr>
          <p:cNvSpPr/>
          <p:nvPr/>
        </p:nvSpPr>
        <p:spPr>
          <a:xfrm>
            <a:off x="3682198" y="2859465"/>
            <a:ext cx="1258667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PLANT PLANNER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KOSONG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345EA3A6-1E11-4822-B814-C32773ABAA3D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rot="5400000">
            <a:off x="5679479" y="1149737"/>
            <a:ext cx="341781" cy="307767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91D3BEB3-333B-4A0F-9764-9FF0D4253522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rot="16200000" flipH="1">
            <a:off x="8866748" y="1040142"/>
            <a:ext cx="341781" cy="329686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9CDA812-3D36-40BF-9676-14679CBD3221}"/>
              </a:ext>
            </a:extLst>
          </p:cNvPr>
          <p:cNvSpPr/>
          <p:nvPr/>
        </p:nvSpPr>
        <p:spPr>
          <a:xfrm>
            <a:off x="5385340" y="2859465"/>
            <a:ext cx="1481967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PENGAWAS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KOSONG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4849E8D-A5E8-4D40-ACBA-363F938E67D6}"/>
              </a:ext>
            </a:extLst>
          </p:cNvPr>
          <p:cNvSpPr/>
          <p:nvPr/>
        </p:nvSpPr>
        <p:spPr>
          <a:xfrm>
            <a:off x="7637429" y="2859465"/>
            <a:ext cx="1474034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PENGAWAS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CIKNOTO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665F809-F873-4BBA-B491-27DFD2AB1B74}"/>
              </a:ext>
            </a:extLst>
          </p:cNvPr>
          <p:cNvSpPr/>
          <p:nvPr/>
        </p:nvSpPr>
        <p:spPr>
          <a:xfrm>
            <a:off x="9949053" y="2859465"/>
            <a:ext cx="1474034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PENGAWAS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DEVY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5529167-5568-4CB2-895F-0E52CE968BDC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6586875" y="2057133"/>
            <a:ext cx="341781" cy="126288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FC33E711-0616-4162-AC3C-9E8021603084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7710936" y="2195954"/>
            <a:ext cx="341781" cy="98524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54920E7E-69B6-483A-930B-BE1BB5BE7B82}"/>
              </a:ext>
            </a:extLst>
          </p:cNvPr>
          <p:cNvSpPr/>
          <p:nvPr/>
        </p:nvSpPr>
        <p:spPr>
          <a:xfrm>
            <a:off x="5432601" y="3612661"/>
            <a:ext cx="1474035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HEAD MEKANIK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(LAHMI)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EA2BA5D9-4426-4175-A639-65546D8E0E40}"/>
              </a:ext>
            </a:extLst>
          </p:cNvPr>
          <p:cNvSpPr/>
          <p:nvPr/>
        </p:nvSpPr>
        <p:spPr>
          <a:xfrm>
            <a:off x="9958885" y="3612661"/>
            <a:ext cx="1474034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HEAD MEKANIK</a:t>
            </a:r>
          </a:p>
          <a:p>
            <a:pPr algn="ctr"/>
            <a:r>
              <a:rPr lang="en-US" sz="1200" b="1" dirty="0">
                <a:solidFill>
                  <a:schemeClr val="tx1"/>
                </a:solidFill>
                <a:latin typeface="+mj-lt"/>
              </a:rPr>
              <a:t>(KOSONG)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0D5C58BB-D775-48B7-AE07-4698600A7A7C}"/>
              </a:ext>
            </a:extLst>
          </p:cNvPr>
          <p:cNvSpPr/>
          <p:nvPr/>
        </p:nvSpPr>
        <p:spPr>
          <a:xfrm>
            <a:off x="3025545" y="2041804"/>
            <a:ext cx="2290917" cy="477281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u="sng" dirty="0">
                <a:ln w="0"/>
                <a:solidFill>
                  <a:schemeClr val="tx1"/>
                </a:solidFill>
                <a:latin typeface="+mj-lt"/>
              </a:rPr>
              <a:t>GENERAL SUPPORT</a:t>
            </a:r>
          </a:p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Johan Effendi</a:t>
            </a: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54875B6D-3735-4C42-BC82-53475A5F7F37}"/>
              </a:ext>
            </a:extLst>
          </p:cNvPr>
          <p:cNvSpPr/>
          <p:nvPr/>
        </p:nvSpPr>
        <p:spPr>
          <a:xfrm>
            <a:off x="4877202" y="1236283"/>
            <a:ext cx="2063979" cy="53891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>
                <a:solidFill>
                  <a:schemeClr val="tx1"/>
                </a:solidFill>
                <a:latin typeface="+mj-lt"/>
              </a:rPr>
              <a:t>WORKSHOP MANAGER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+mj-lt"/>
              </a:rPr>
              <a:t>GUNARTO / ASIN (Acting)</a:t>
            </a:r>
          </a:p>
        </p:txBody>
      </p:sp>
      <p:cxnSp>
        <p:nvCxnSpPr>
          <p:cNvPr id="127" name="Connector: Elbow 126">
            <a:extLst>
              <a:ext uri="{FF2B5EF4-FFF2-40B4-BE49-F238E27FC236}">
                <a16:creationId xmlns:a16="http://schemas.microsoft.com/office/drawing/2014/main" id="{4D7E1C3F-18E3-4955-A760-53D923969E31}"/>
              </a:ext>
            </a:extLst>
          </p:cNvPr>
          <p:cNvCxnSpPr>
            <a:cxnSpLocks/>
          </p:cNvCxnSpPr>
          <p:nvPr/>
        </p:nvCxnSpPr>
        <p:spPr>
          <a:xfrm rot="5400000">
            <a:off x="4906796" y="1039408"/>
            <a:ext cx="266605" cy="1738188"/>
          </a:xfrm>
          <a:prstGeom prst="bentConnector3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BF80ED72-CE90-41D1-A555-3C058E5904B9}"/>
              </a:ext>
            </a:extLst>
          </p:cNvPr>
          <p:cNvCxnSpPr>
            <a:cxnSpLocks/>
            <a:stCxn id="124" idx="2"/>
            <a:endCxn id="6" idx="0"/>
          </p:cNvCxnSpPr>
          <p:nvPr/>
        </p:nvCxnSpPr>
        <p:spPr>
          <a:xfrm rot="16200000" flipH="1">
            <a:off x="6516597" y="1167794"/>
            <a:ext cx="265204" cy="1480014"/>
          </a:xfrm>
          <a:prstGeom prst="bentConnector3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D2F039DD-E774-4406-AEF8-CE153BC0B393}"/>
              </a:ext>
            </a:extLst>
          </p:cNvPr>
          <p:cNvSpPr/>
          <p:nvPr/>
        </p:nvSpPr>
        <p:spPr>
          <a:xfrm>
            <a:off x="1091990" y="2859465"/>
            <a:ext cx="1474034" cy="404846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ln w="0"/>
                <a:solidFill>
                  <a:schemeClr val="tx1"/>
                </a:solidFill>
                <a:latin typeface="+mj-lt"/>
              </a:rPr>
              <a:t>PLANT ADMIN</a:t>
            </a:r>
          </a:p>
          <a:p>
            <a:pPr algn="ctr"/>
            <a:r>
              <a:rPr lang="en-US" sz="1200" b="1" dirty="0">
                <a:ln w="0"/>
                <a:solidFill>
                  <a:srgbClr val="FF0000"/>
                </a:solidFill>
                <a:latin typeface="+mj-lt"/>
              </a:rPr>
              <a:t>JULIA CHRISTY</a:t>
            </a:r>
          </a:p>
        </p:txBody>
      </p:sp>
      <p:cxnSp>
        <p:nvCxnSpPr>
          <p:cNvPr id="155" name="Connector: Elbow 154">
            <a:extLst>
              <a:ext uri="{FF2B5EF4-FFF2-40B4-BE49-F238E27FC236}">
                <a16:creationId xmlns:a16="http://schemas.microsoft.com/office/drawing/2014/main" id="{0C7216B6-9273-4A37-98B6-30052872A338}"/>
              </a:ext>
            </a:extLst>
          </p:cNvPr>
          <p:cNvCxnSpPr>
            <a:cxnSpLocks/>
            <a:stCxn id="6" idx="2"/>
            <a:endCxn id="154" idx="0"/>
          </p:cNvCxnSpPr>
          <p:nvPr/>
        </p:nvCxnSpPr>
        <p:spPr>
          <a:xfrm rot="5400000">
            <a:off x="4438217" y="-91525"/>
            <a:ext cx="341781" cy="556019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3" name="Rectangle: Rounded Corners 162">
            <a:extLst>
              <a:ext uri="{FF2B5EF4-FFF2-40B4-BE49-F238E27FC236}">
                <a16:creationId xmlns:a16="http://schemas.microsoft.com/office/drawing/2014/main" id="{B55C87BF-D781-4665-A49F-350CD7504D47}"/>
              </a:ext>
            </a:extLst>
          </p:cNvPr>
          <p:cNvSpPr/>
          <p:nvPr/>
        </p:nvSpPr>
        <p:spPr>
          <a:xfrm>
            <a:off x="1993304" y="3420955"/>
            <a:ext cx="1474034" cy="228073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  <a:latin typeface="+mj-lt"/>
              </a:rPr>
              <a:t>kosong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EE5A5352-D23A-4C95-A8E7-FFDE7D29C9C2}"/>
              </a:ext>
            </a:extLst>
          </p:cNvPr>
          <p:cNvSpPr/>
          <p:nvPr/>
        </p:nvSpPr>
        <p:spPr>
          <a:xfrm>
            <a:off x="1993303" y="3705771"/>
            <a:ext cx="1654469" cy="215182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+mj-lt"/>
              </a:rPr>
              <a:t>STEVEN M. SANGKIN</a:t>
            </a:r>
          </a:p>
        </p:txBody>
      </p:sp>
      <p:cxnSp>
        <p:nvCxnSpPr>
          <p:cNvPr id="167" name="Connector: Elbow 166">
            <a:extLst>
              <a:ext uri="{FF2B5EF4-FFF2-40B4-BE49-F238E27FC236}">
                <a16:creationId xmlns:a16="http://schemas.microsoft.com/office/drawing/2014/main" id="{1F8B4B4C-D62B-4249-9C41-5F596E20AC99}"/>
              </a:ext>
            </a:extLst>
          </p:cNvPr>
          <p:cNvCxnSpPr>
            <a:cxnSpLocks/>
            <a:stCxn id="154" idx="2"/>
            <a:endCxn id="163" idx="1"/>
          </p:cNvCxnSpPr>
          <p:nvPr/>
        </p:nvCxnSpPr>
        <p:spPr>
          <a:xfrm rot="16200000" flipH="1">
            <a:off x="1775815" y="3317502"/>
            <a:ext cx="270681" cy="164297"/>
          </a:xfrm>
          <a:prstGeom prst="bentConnector2">
            <a:avLst/>
          </a:prstGeom>
          <a:ln w="31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or: Elbow 167">
            <a:extLst>
              <a:ext uri="{FF2B5EF4-FFF2-40B4-BE49-F238E27FC236}">
                <a16:creationId xmlns:a16="http://schemas.microsoft.com/office/drawing/2014/main" id="{3AD3DF62-2D16-4B75-BB5A-EA920C6EABD5}"/>
              </a:ext>
            </a:extLst>
          </p:cNvPr>
          <p:cNvCxnSpPr>
            <a:cxnSpLocks/>
            <a:stCxn id="154" idx="2"/>
            <a:endCxn id="83" idx="1"/>
          </p:cNvCxnSpPr>
          <p:nvPr/>
        </p:nvCxnSpPr>
        <p:spPr>
          <a:xfrm rot="16200000" flipH="1">
            <a:off x="1369621" y="3723696"/>
            <a:ext cx="1083069" cy="164297"/>
          </a:xfrm>
          <a:prstGeom prst="bentConnector2">
            <a:avLst/>
          </a:prstGeom>
          <a:ln w="31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or: Elbow 170">
            <a:extLst>
              <a:ext uri="{FF2B5EF4-FFF2-40B4-BE49-F238E27FC236}">
                <a16:creationId xmlns:a16="http://schemas.microsoft.com/office/drawing/2014/main" id="{8945F424-A1CA-4812-9C50-1156342BE7D5}"/>
              </a:ext>
            </a:extLst>
          </p:cNvPr>
          <p:cNvCxnSpPr>
            <a:cxnSpLocks/>
            <a:stCxn id="154" idx="2"/>
            <a:endCxn id="165" idx="1"/>
          </p:cNvCxnSpPr>
          <p:nvPr/>
        </p:nvCxnSpPr>
        <p:spPr>
          <a:xfrm rot="16200000" flipH="1">
            <a:off x="1636630" y="3456688"/>
            <a:ext cx="549051" cy="164296"/>
          </a:xfrm>
          <a:prstGeom prst="bentConnector2">
            <a:avLst/>
          </a:prstGeom>
          <a:ln w="31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4253FEE-F80C-4478-B9AF-4360E4FB9484}"/>
              </a:ext>
            </a:extLst>
          </p:cNvPr>
          <p:cNvSpPr txBox="1"/>
          <p:nvPr/>
        </p:nvSpPr>
        <p:spPr>
          <a:xfrm>
            <a:off x="7846143" y="6297931"/>
            <a:ext cx="38547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/>
              <a:t>LOGISTIK</a:t>
            </a:r>
            <a:r>
              <a:rPr lang="en-US" sz="1200" dirty="0"/>
              <a:t> AKAN BERADA DIBAWAH NAUNGAN </a:t>
            </a:r>
            <a:r>
              <a:rPr lang="en-US" sz="1200" b="1" u="sng" dirty="0"/>
              <a:t>WSHQ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68A5EB-8EA3-4391-849B-CEEF9B8E9711}"/>
              </a:ext>
            </a:extLst>
          </p:cNvPr>
          <p:cNvSpPr txBox="1"/>
          <p:nvPr/>
        </p:nvSpPr>
        <p:spPr>
          <a:xfrm>
            <a:off x="9636929" y="1175033"/>
            <a:ext cx="20639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latin typeface="+mj-lt"/>
              </a:rPr>
              <a:t>VACANT</a:t>
            </a:r>
            <a:r>
              <a:rPr lang="en-US" sz="1200" dirty="0">
                <a:latin typeface="+mj-lt"/>
              </a:rPr>
              <a:t>:</a:t>
            </a:r>
          </a:p>
          <a:p>
            <a:r>
              <a:rPr lang="en-US" sz="1200" dirty="0">
                <a:latin typeface="+mj-lt"/>
              </a:rPr>
              <a:t>1 staff </a:t>
            </a:r>
            <a:r>
              <a:rPr lang="en-US" sz="1200" dirty="0" err="1">
                <a:latin typeface="+mj-lt"/>
              </a:rPr>
              <a:t>pengawas</a:t>
            </a:r>
            <a:endParaRPr lang="en-US" sz="1200" dirty="0">
              <a:latin typeface="+mj-lt"/>
            </a:endParaRPr>
          </a:p>
          <a:p>
            <a:r>
              <a:rPr lang="en-US" sz="1200" dirty="0">
                <a:latin typeface="+mj-lt"/>
              </a:rPr>
              <a:t>1 staff head-</a:t>
            </a:r>
            <a:r>
              <a:rPr lang="en-US" sz="1200" dirty="0" err="1">
                <a:latin typeface="+mj-lt"/>
              </a:rPr>
              <a:t>mekanik</a:t>
            </a:r>
            <a:endParaRPr lang="en-US" sz="1200" dirty="0">
              <a:latin typeface="+mj-lt"/>
            </a:endParaRPr>
          </a:p>
          <a:p>
            <a:r>
              <a:rPr lang="en-US" sz="1200" dirty="0">
                <a:latin typeface="+mj-lt"/>
              </a:rPr>
              <a:t>3 staff mekanik-2</a:t>
            </a:r>
          </a:p>
          <a:p>
            <a:r>
              <a:rPr lang="en-US" sz="1200" dirty="0">
                <a:latin typeface="+mj-lt"/>
              </a:rPr>
              <a:t>2 staff mekanik-3</a:t>
            </a:r>
          </a:p>
          <a:p>
            <a:r>
              <a:rPr lang="en-US" sz="1200" dirty="0">
                <a:latin typeface="+mj-lt"/>
              </a:rPr>
              <a:t>1 staff planner</a:t>
            </a:r>
          </a:p>
          <a:p>
            <a:r>
              <a:rPr lang="en-US" sz="1200" dirty="0">
                <a:latin typeface="+mj-lt"/>
              </a:rPr>
              <a:t>1 staff plant admin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14B1A10-CEE7-432B-ACB3-B1BFDBABF283}"/>
              </a:ext>
            </a:extLst>
          </p:cNvPr>
          <p:cNvSpPr/>
          <p:nvPr/>
        </p:nvSpPr>
        <p:spPr>
          <a:xfrm>
            <a:off x="1993304" y="3967863"/>
            <a:ext cx="1474034" cy="215182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+mj-lt"/>
              </a:rPr>
              <a:t>KRISYADI</a:t>
            </a:r>
          </a:p>
        </p:txBody>
      </p: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0860F109-C0D9-4B5B-BBD9-A3D26164F1E7}"/>
              </a:ext>
            </a:extLst>
          </p:cNvPr>
          <p:cNvCxnSpPr>
            <a:cxnSpLocks/>
            <a:stCxn id="154" idx="2"/>
            <a:endCxn id="78" idx="1"/>
          </p:cNvCxnSpPr>
          <p:nvPr/>
        </p:nvCxnSpPr>
        <p:spPr>
          <a:xfrm rot="16200000" flipH="1">
            <a:off x="1505584" y="3587733"/>
            <a:ext cx="811143" cy="164297"/>
          </a:xfrm>
          <a:prstGeom prst="bentConnector2">
            <a:avLst/>
          </a:prstGeom>
          <a:ln w="31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8319BB91-7227-4413-88A2-41511EBACE9D}"/>
              </a:ext>
            </a:extLst>
          </p:cNvPr>
          <p:cNvSpPr/>
          <p:nvPr/>
        </p:nvSpPr>
        <p:spPr>
          <a:xfrm>
            <a:off x="1993304" y="4239788"/>
            <a:ext cx="1474034" cy="215183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+mj-lt"/>
              </a:rPr>
              <a:t>CINDY NUARI</a:t>
            </a:r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BD3D7E3A-ED0C-4AB0-ACAE-9D4696A175C6}"/>
              </a:ext>
            </a:extLst>
          </p:cNvPr>
          <p:cNvSpPr/>
          <p:nvPr/>
        </p:nvSpPr>
        <p:spPr>
          <a:xfrm>
            <a:off x="602902" y="4955976"/>
            <a:ext cx="1159744" cy="400189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TYRE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(YULIANTO)</a:t>
            </a:r>
          </a:p>
        </p:txBody>
      </p:sp>
      <p:cxnSp>
        <p:nvCxnSpPr>
          <p:cNvPr id="137" name="Connector: Elbow 136">
            <a:extLst>
              <a:ext uri="{FF2B5EF4-FFF2-40B4-BE49-F238E27FC236}">
                <a16:creationId xmlns:a16="http://schemas.microsoft.com/office/drawing/2014/main" id="{DAC2D131-8660-476D-8D92-B9EE0C20E070}"/>
              </a:ext>
            </a:extLst>
          </p:cNvPr>
          <p:cNvCxnSpPr>
            <a:cxnSpLocks/>
            <a:stCxn id="133" idx="1"/>
            <a:endCxn id="139" idx="1"/>
          </p:cNvCxnSpPr>
          <p:nvPr/>
        </p:nvCxnSpPr>
        <p:spPr>
          <a:xfrm rot="10800000" flipH="1" flipV="1">
            <a:off x="602902" y="5156070"/>
            <a:ext cx="104306" cy="378873"/>
          </a:xfrm>
          <a:prstGeom prst="bentConnector3">
            <a:avLst>
              <a:gd name="adj1" fmla="val -219163"/>
            </a:avLst>
          </a:prstGeom>
          <a:ln w="31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6D8AB710-DBF2-46BD-99EB-AF957BFE719E}"/>
              </a:ext>
            </a:extLst>
          </p:cNvPr>
          <p:cNvSpPr/>
          <p:nvPr/>
        </p:nvSpPr>
        <p:spPr>
          <a:xfrm>
            <a:off x="707208" y="5442307"/>
            <a:ext cx="1039000" cy="185274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ALUS SUSANTO</a:t>
            </a:r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ECAD3CB8-68ED-485C-91F4-692EDF1E5316}"/>
              </a:ext>
            </a:extLst>
          </p:cNvPr>
          <p:cNvSpPr/>
          <p:nvPr/>
        </p:nvSpPr>
        <p:spPr>
          <a:xfrm>
            <a:off x="707208" y="5671827"/>
            <a:ext cx="1039000" cy="185274"/>
          </a:xfrm>
          <a:prstGeom prst="roundRect">
            <a:avLst/>
          </a:prstGeom>
          <a:noFill/>
          <a:ln w="3175">
            <a:solidFill>
              <a:srgbClr val="FF0000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RAPI</a:t>
            </a:r>
          </a:p>
        </p:txBody>
      </p: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018A7C62-AC2D-4F82-97CE-68AB8C25E838}"/>
              </a:ext>
            </a:extLst>
          </p:cNvPr>
          <p:cNvCxnSpPr>
            <a:cxnSpLocks/>
            <a:stCxn id="133" idx="1"/>
            <a:endCxn id="142" idx="1"/>
          </p:cNvCxnSpPr>
          <p:nvPr/>
        </p:nvCxnSpPr>
        <p:spPr>
          <a:xfrm rot="10800000" flipH="1" flipV="1">
            <a:off x="602902" y="5156070"/>
            <a:ext cx="104306" cy="608393"/>
          </a:xfrm>
          <a:prstGeom prst="bentConnector3">
            <a:avLst>
              <a:gd name="adj1" fmla="val -219163"/>
            </a:avLst>
          </a:prstGeom>
          <a:ln w="3175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05B42EDD-D708-4E11-8E3A-82D1288C93B4}"/>
              </a:ext>
            </a:extLst>
          </p:cNvPr>
          <p:cNvSpPr/>
          <p:nvPr/>
        </p:nvSpPr>
        <p:spPr>
          <a:xfrm>
            <a:off x="2122297" y="4978887"/>
            <a:ext cx="1159744" cy="25312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WELDER</a:t>
            </a:r>
          </a:p>
        </p:txBody>
      </p: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A20FCC50-C0E9-411D-928E-DB80CD7F7BFB}"/>
              </a:ext>
            </a:extLst>
          </p:cNvPr>
          <p:cNvCxnSpPr>
            <a:cxnSpLocks/>
            <a:stCxn id="150" idx="1"/>
            <a:endCxn id="152" idx="1"/>
          </p:cNvCxnSpPr>
          <p:nvPr/>
        </p:nvCxnSpPr>
        <p:spPr>
          <a:xfrm rot="10800000" flipH="1" flipV="1">
            <a:off x="2122297" y="5105449"/>
            <a:ext cx="114138" cy="362002"/>
          </a:xfrm>
          <a:prstGeom prst="bentConnector3">
            <a:avLst>
              <a:gd name="adj1" fmla="val -200284"/>
            </a:avLst>
          </a:prstGeom>
          <a:ln w="31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1FF043CC-1749-4B9F-8AA1-19E0529B8CDC}"/>
              </a:ext>
            </a:extLst>
          </p:cNvPr>
          <p:cNvSpPr/>
          <p:nvPr/>
        </p:nvSpPr>
        <p:spPr>
          <a:xfrm>
            <a:off x="2236435" y="5374439"/>
            <a:ext cx="1039000" cy="18602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SURIYADI</a:t>
            </a:r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3305C4CD-2EDD-4EB0-9E55-591E5FA072CA}"/>
              </a:ext>
            </a:extLst>
          </p:cNvPr>
          <p:cNvSpPr/>
          <p:nvPr/>
        </p:nvSpPr>
        <p:spPr>
          <a:xfrm>
            <a:off x="2236435" y="5583506"/>
            <a:ext cx="1039000" cy="18527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HARIYADI</a:t>
            </a:r>
          </a:p>
        </p:txBody>
      </p:sp>
      <p:cxnSp>
        <p:nvCxnSpPr>
          <p:cNvPr id="156" name="Connector: Elbow 155">
            <a:extLst>
              <a:ext uri="{FF2B5EF4-FFF2-40B4-BE49-F238E27FC236}">
                <a16:creationId xmlns:a16="http://schemas.microsoft.com/office/drawing/2014/main" id="{D2664BE7-1BBB-4837-AD41-9F278C311C22}"/>
              </a:ext>
            </a:extLst>
          </p:cNvPr>
          <p:cNvCxnSpPr>
            <a:cxnSpLocks/>
            <a:stCxn id="150" idx="1"/>
            <a:endCxn id="153" idx="1"/>
          </p:cNvCxnSpPr>
          <p:nvPr/>
        </p:nvCxnSpPr>
        <p:spPr>
          <a:xfrm rot="10800000" flipH="1" flipV="1">
            <a:off x="2122297" y="5105449"/>
            <a:ext cx="114138" cy="570694"/>
          </a:xfrm>
          <a:prstGeom prst="bentConnector3">
            <a:avLst>
              <a:gd name="adj1" fmla="val -200284"/>
            </a:avLst>
          </a:prstGeom>
          <a:ln w="31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6" name="Table 114">
            <a:extLst>
              <a:ext uri="{FF2B5EF4-FFF2-40B4-BE49-F238E27FC236}">
                <a16:creationId xmlns:a16="http://schemas.microsoft.com/office/drawing/2014/main" id="{2B9E5105-DC40-4793-9318-6D3D0BDCF1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930170"/>
              </p:ext>
            </p:extLst>
          </p:nvPr>
        </p:nvGraphicFramePr>
        <p:xfrm>
          <a:off x="5257076" y="4194067"/>
          <a:ext cx="6274169" cy="1444788"/>
        </p:xfrm>
        <a:graphic>
          <a:graphicData uri="http://schemas.openxmlformats.org/drawingml/2006/table">
            <a:tbl>
              <a:tblPr firstRow="1" bandRow="1">
                <a:noFill/>
                <a:effectLst/>
                <a:tableStyleId>{5C22544A-7EE6-4342-B048-85BDC9FD1C3A}</a:tableStyleId>
              </a:tblPr>
              <a:tblGrid>
                <a:gridCol w="956900">
                  <a:extLst>
                    <a:ext uri="{9D8B030D-6E8A-4147-A177-3AD203B41FA5}">
                      <a16:colId xmlns:a16="http://schemas.microsoft.com/office/drawing/2014/main" val="3817067625"/>
                    </a:ext>
                  </a:extLst>
                </a:gridCol>
                <a:gridCol w="867530">
                  <a:extLst>
                    <a:ext uri="{9D8B030D-6E8A-4147-A177-3AD203B41FA5}">
                      <a16:colId xmlns:a16="http://schemas.microsoft.com/office/drawing/2014/main" val="3536320398"/>
                    </a:ext>
                  </a:extLst>
                </a:gridCol>
                <a:gridCol w="859991">
                  <a:extLst>
                    <a:ext uri="{9D8B030D-6E8A-4147-A177-3AD203B41FA5}">
                      <a16:colId xmlns:a16="http://schemas.microsoft.com/office/drawing/2014/main" val="1025137510"/>
                    </a:ext>
                  </a:extLst>
                </a:gridCol>
                <a:gridCol w="645918">
                  <a:extLst>
                    <a:ext uri="{9D8B030D-6E8A-4147-A177-3AD203B41FA5}">
                      <a16:colId xmlns:a16="http://schemas.microsoft.com/office/drawing/2014/main" val="417176733"/>
                    </a:ext>
                  </a:extLst>
                </a:gridCol>
                <a:gridCol w="761116">
                  <a:extLst>
                    <a:ext uri="{9D8B030D-6E8A-4147-A177-3AD203B41FA5}">
                      <a16:colId xmlns:a16="http://schemas.microsoft.com/office/drawing/2014/main" val="511041439"/>
                    </a:ext>
                  </a:extLst>
                </a:gridCol>
                <a:gridCol w="800057">
                  <a:extLst>
                    <a:ext uri="{9D8B030D-6E8A-4147-A177-3AD203B41FA5}">
                      <a16:colId xmlns:a16="http://schemas.microsoft.com/office/drawing/2014/main" val="4129178476"/>
                    </a:ext>
                  </a:extLst>
                </a:gridCol>
                <a:gridCol w="625636">
                  <a:extLst>
                    <a:ext uri="{9D8B030D-6E8A-4147-A177-3AD203B41FA5}">
                      <a16:colId xmlns:a16="http://schemas.microsoft.com/office/drawing/2014/main" val="674071724"/>
                    </a:ext>
                  </a:extLst>
                </a:gridCol>
                <a:gridCol w="757021">
                  <a:extLst>
                    <a:ext uri="{9D8B030D-6E8A-4147-A177-3AD203B41FA5}">
                      <a16:colId xmlns:a16="http://schemas.microsoft.com/office/drawing/2014/main" val="2795814322"/>
                    </a:ext>
                  </a:extLst>
                </a:gridCol>
              </a:tblGrid>
              <a:tr h="175931">
                <a:tc>
                  <a:txBody>
                    <a:bodyPr/>
                    <a:lstStyle/>
                    <a:p>
                      <a:pPr algn="ctr"/>
                      <a:r>
                        <a:rPr lang="en-US" sz="1100" b="1" cap="none" spc="0" dirty="0">
                          <a:solidFill>
                            <a:schemeClr val="tx1"/>
                          </a:solidFill>
                        </a:rPr>
                        <a:t>MEKANIK  1</a:t>
                      </a:r>
                    </a:p>
                  </a:txBody>
                  <a:tcPr marL="111258" marR="83444" marT="55629" marB="5562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cap="none" spc="0" dirty="0">
                          <a:solidFill>
                            <a:schemeClr val="tx1"/>
                          </a:solidFill>
                        </a:rPr>
                        <a:t>MEKANIK 2</a:t>
                      </a:r>
                    </a:p>
                  </a:txBody>
                  <a:tcPr marL="111258" marR="83444" marT="55629" marB="5562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b="1" cap="none" spc="0" dirty="0">
                          <a:solidFill>
                            <a:schemeClr val="bg1"/>
                          </a:solidFill>
                        </a:rPr>
                        <a:t>MEKANIK 3</a:t>
                      </a:r>
                    </a:p>
                  </a:txBody>
                  <a:tcPr marL="52609" marR="52609" marT="26305" marB="2630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b="1" cap="none" spc="0" dirty="0">
                          <a:solidFill>
                            <a:schemeClr val="bg1"/>
                          </a:solidFill>
                        </a:rPr>
                        <a:t>HELPER</a:t>
                      </a:r>
                    </a:p>
                  </a:txBody>
                  <a:tcPr marL="52609" marR="52609" marT="26305" marB="26305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892661"/>
                  </a:ext>
                </a:extLst>
              </a:tr>
              <a:tr h="147090"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SLAMET R.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HARIYANTO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EDI SUROTO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ERICK O.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RELIANSYAH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RUDWI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OBET M.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DAYA A.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5809096"/>
                  </a:ext>
                </a:extLst>
              </a:tr>
              <a:tr h="147090"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SUWITO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kosong</a:t>
                      </a:r>
                      <a:endParaRPr lang="en-US" sz="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SEKUTE B.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RENGKI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MIRWAN S.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TEDI TRISNO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YUHANO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TUTUT J. I.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1733959"/>
                  </a:ext>
                </a:extLst>
              </a:tr>
              <a:tr h="147090"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kosong</a:t>
                      </a:r>
                      <a:endParaRPr lang="en-US" sz="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kosong</a:t>
                      </a:r>
                      <a:endParaRPr lang="en-US" sz="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PELYONO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kosong</a:t>
                      </a:r>
                      <a:endParaRPr lang="en-US" sz="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EPRIADI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YUPI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ALEX K. T. L.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1501285"/>
                  </a:ext>
                </a:extLst>
              </a:tr>
              <a:tr h="147090"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kosong</a:t>
                      </a:r>
                      <a:endParaRPr lang="en-US" sz="800" cap="none" spc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IRWANTO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MEKARDI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b="1" cap="none" spc="0" dirty="0">
                        <a:solidFill>
                          <a:srgbClr val="FF0000"/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ELPINDI A. N.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TANU A.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BAYU S.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594878"/>
                  </a:ext>
                </a:extLst>
              </a:tr>
              <a:tr h="147090"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800" cap="none" spc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KRIANTO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FIRGO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cap="none" spc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HARDIANTO</a:t>
                      </a:r>
                    </a:p>
                  </a:txBody>
                  <a:tcPr marL="111258" marR="83444" marT="55629" marB="5562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rgbClr val="C7C6C1"/>
                      </a:solidFill>
                      <a:prstDash val="solid"/>
                    </a:lnT>
                    <a:lnB w="9525" cap="flat" cmpd="sng" algn="ctr">
                      <a:solidFill>
                        <a:srgbClr val="C7C6C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0451613"/>
                  </a:ext>
                </a:extLst>
              </a:tr>
            </a:tbl>
          </a:graphicData>
        </a:graphic>
      </p:graphicFrame>
      <p:sp>
        <p:nvSpPr>
          <p:cNvPr id="202" name="TextBox 201">
            <a:extLst>
              <a:ext uri="{FF2B5EF4-FFF2-40B4-BE49-F238E27FC236}">
                <a16:creationId xmlns:a16="http://schemas.microsoft.com/office/drawing/2014/main" id="{F4D3B05A-517C-46EC-9963-7F6E7FFD8FA9}"/>
              </a:ext>
            </a:extLst>
          </p:cNvPr>
          <p:cNvSpPr txBox="1"/>
          <p:nvPr/>
        </p:nvSpPr>
        <p:spPr>
          <a:xfrm>
            <a:off x="5171768" y="5638854"/>
            <a:ext cx="29398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/>
              <a:t>Termasuk</a:t>
            </a:r>
            <a:r>
              <a:rPr lang="en-US" sz="1100" b="1" dirty="0"/>
              <a:t> </a:t>
            </a:r>
            <a:r>
              <a:rPr lang="en-US" sz="1100" b="1" dirty="0" err="1"/>
              <a:t>tim</a:t>
            </a:r>
            <a:r>
              <a:rPr lang="en-US" sz="1100" b="1" dirty="0"/>
              <a:t> storing</a:t>
            </a:r>
          </a:p>
        </p:txBody>
      </p:sp>
      <p:sp>
        <p:nvSpPr>
          <p:cNvPr id="205" name="Rectangle: Rounded Corners 204">
            <a:extLst>
              <a:ext uri="{FF2B5EF4-FFF2-40B4-BE49-F238E27FC236}">
                <a16:creationId xmlns:a16="http://schemas.microsoft.com/office/drawing/2014/main" id="{8D1B9458-2995-4337-886E-093BB8501AF5}"/>
              </a:ext>
            </a:extLst>
          </p:cNvPr>
          <p:cNvSpPr/>
          <p:nvPr/>
        </p:nvSpPr>
        <p:spPr>
          <a:xfrm>
            <a:off x="3714232" y="5009092"/>
            <a:ext cx="1159744" cy="25312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MAINT.</a:t>
            </a:r>
          </a:p>
        </p:txBody>
      </p:sp>
      <p:cxnSp>
        <p:nvCxnSpPr>
          <p:cNvPr id="206" name="Connector: Elbow 205">
            <a:extLst>
              <a:ext uri="{FF2B5EF4-FFF2-40B4-BE49-F238E27FC236}">
                <a16:creationId xmlns:a16="http://schemas.microsoft.com/office/drawing/2014/main" id="{7F9E84F7-1223-499A-8BD7-63E576DAC462}"/>
              </a:ext>
            </a:extLst>
          </p:cNvPr>
          <p:cNvCxnSpPr>
            <a:cxnSpLocks/>
            <a:stCxn id="205" idx="1"/>
            <a:endCxn id="207" idx="1"/>
          </p:cNvCxnSpPr>
          <p:nvPr/>
        </p:nvCxnSpPr>
        <p:spPr>
          <a:xfrm rot="10800000" flipH="1" flipV="1">
            <a:off x="3714232" y="5135654"/>
            <a:ext cx="123970" cy="362002"/>
          </a:xfrm>
          <a:prstGeom prst="bentConnector3">
            <a:avLst>
              <a:gd name="adj1" fmla="val -184399"/>
            </a:avLst>
          </a:prstGeom>
          <a:ln w="31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9AD05F87-103A-47A9-9B34-2E93EF16EC76}"/>
              </a:ext>
            </a:extLst>
          </p:cNvPr>
          <p:cNvSpPr/>
          <p:nvPr/>
        </p:nvSpPr>
        <p:spPr>
          <a:xfrm>
            <a:off x="3838202" y="5404644"/>
            <a:ext cx="1039000" cy="18602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AGUS A.</a:t>
            </a:r>
          </a:p>
        </p:txBody>
      </p:sp>
      <p:sp>
        <p:nvSpPr>
          <p:cNvPr id="208" name="Rectangle: Rounded Corners 207">
            <a:extLst>
              <a:ext uri="{FF2B5EF4-FFF2-40B4-BE49-F238E27FC236}">
                <a16:creationId xmlns:a16="http://schemas.microsoft.com/office/drawing/2014/main" id="{AAF255BB-5E58-47B6-98B4-AD24BB1E80E0}"/>
              </a:ext>
            </a:extLst>
          </p:cNvPr>
          <p:cNvSpPr/>
          <p:nvPr/>
        </p:nvSpPr>
        <p:spPr>
          <a:xfrm>
            <a:off x="3838202" y="5613711"/>
            <a:ext cx="1039000" cy="185274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/>
                </a:solidFill>
                <a:latin typeface="+mj-lt"/>
              </a:rPr>
              <a:t>UNTEK G.</a:t>
            </a:r>
          </a:p>
        </p:txBody>
      </p:sp>
      <p:cxnSp>
        <p:nvCxnSpPr>
          <p:cNvPr id="209" name="Connector: Elbow 208">
            <a:extLst>
              <a:ext uri="{FF2B5EF4-FFF2-40B4-BE49-F238E27FC236}">
                <a16:creationId xmlns:a16="http://schemas.microsoft.com/office/drawing/2014/main" id="{85071EA8-0B2A-4979-A5F9-679ADE829D1D}"/>
              </a:ext>
            </a:extLst>
          </p:cNvPr>
          <p:cNvCxnSpPr>
            <a:cxnSpLocks/>
            <a:stCxn id="205" idx="1"/>
            <a:endCxn id="208" idx="1"/>
          </p:cNvCxnSpPr>
          <p:nvPr/>
        </p:nvCxnSpPr>
        <p:spPr>
          <a:xfrm rot="10800000" flipH="1" flipV="1">
            <a:off x="3714232" y="5135654"/>
            <a:ext cx="123970" cy="570694"/>
          </a:xfrm>
          <a:prstGeom prst="bentConnector3">
            <a:avLst>
              <a:gd name="adj1" fmla="val -184399"/>
            </a:avLst>
          </a:prstGeom>
          <a:ln w="31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Rectangle: Rounded Corners 209">
            <a:extLst>
              <a:ext uri="{FF2B5EF4-FFF2-40B4-BE49-F238E27FC236}">
                <a16:creationId xmlns:a16="http://schemas.microsoft.com/office/drawing/2014/main" id="{8032A912-AD60-4909-BCA1-B3C4B6A5BAE4}"/>
              </a:ext>
            </a:extLst>
          </p:cNvPr>
          <p:cNvSpPr/>
          <p:nvPr/>
        </p:nvSpPr>
        <p:spPr>
          <a:xfrm>
            <a:off x="602901" y="5993281"/>
            <a:ext cx="1159744" cy="378872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ELEKTRIK</a:t>
            </a:r>
          </a:p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IKRAM.</a:t>
            </a:r>
          </a:p>
        </p:txBody>
      </p:sp>
      <p:sp>
        <p:nvSpPr>
          <p:cNvPr id="211" name="Arrow: Bent 210">
            <a:extLst>
              <a:ext uri="{FF2B5EF4-FFF2-40B4-BE49-F238E27FC236}">
                <a16:creationId xmlns:a16="http://schemas.microsoft.com/office/drawing/2014/main" id="{A212B5F2-EE3C-478B-BB76-027D711BA7A9}"/>
              </a:ext>
            </a:extLst>
          </p:cNvPr>
          <p:cNvSpPr/>
          <p:nvPr/>
        </p:nvSpPr>
        <p:spPr>
          <a:xfrm>
            <a:off x="4171003" y="4183045"/>
            <a:ext cx="825389" cy="582806"/>
          </a:xfrm>
          <a:prstGeom prst="ben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CC49629-CDDF-45F4-8AED-B50100E838D8}"/>
              </a:ext>
            </a:extLst>
          </p:cNvPr>
          <p:cNvSpPr/>
          <p:nvPr/>
        </p:nvSpPr>
        <p:spPr>
          <a:xfrm>
            <a:off x="2039167" y="6001517"/>
            <a:ext cx="1159744" cy="378872"/>
          </a:xfrm>
          <a:prstGeom prst="roundRect">
            <a:avLst/>
          </a:prstGeom>
          <a:noFill/>
          <a:ln w="3175"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/>
                </a:solidFill>
                <a:latin typeface="+mj-lt"/>
              </a:rPr>
              <a:t>TIM PEMBANGUNAN</a:t>
            </a:r>
          </a:p>
        </p:txBody>
      </p:sp>
    </p:spTree>
    <p:extLst>
      <p:ext uri="{BB962C8B-B14F-4D97-AF65-F5344CB8AC3E}">
        <p14:creationId xmlns:p14="http://schemas.microsoft.com/office/powerpoint/2010/main" val="3637656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11266</TotalTime>
  <Words>177</Words>
  <Application>Microsoft Office PowerPoint</Application>
  <PresentationFormat>Widescreen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Berlin Sans FB Demi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Kadrichu</dc:creator>
  <cp:lastModifiedBy>Omar Kadrichu</cp:lastModifiedBy>
  <cp:revision>79</cp:revision>
  <dcterms:created xsi:type="dcterms:W3CDTF">2022-04-03T15:03:17Z</dcterms:created>
  <dcterms:modified xsi:type="dcterms:W3CDTF">2022-04-13T16:04:13Z</dcterms:modified>
</cp:coreProperties>
</file>